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Gliker" charset="1" panose="00000500000000000000"/>
      <p:regular r:id="rId13"/>
    </p:embeddedFont>
    <p:embeddedFont>
      <p:font typeface="Open Sans" charset="1" panose="00000000000000000000"/>
      <p:regular r:id="rId14"/>
    </p:embeddedFont>
    <p:embeddedFont>
      <p:font typeface="Open Sans Bold" charset="1" panose="00000000000000000000"/>
      <p:regular r:id="rId15"/>
    </p:embeddedFont>
    <p:embeddedFont>
      <p:font typeface="Arimo Bold" charset="1" panose="020B0704020202020204"/>
      <p:regular r:id="rId16"/>
    </p:embeddedFont>
    <p:embeddedFont>
      <p:font typeface="Arimo" charset="1" panose="020B0604020202020204"/>
      <p:regular r:id="rId17"/>
    </p:embeddedFont>
    <p:embeddedFont>
      <p:font typeface="Open Sans Bold Italics" charset="1" panose="000000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13.png>
</file>

<file path=ppt/media/image14.sv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9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1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13.png" Type="http://schemas.openxmlformats.org/officeDocument/2006/relationships/image"/><Relationship Id="rId6" Target="../media/image1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747260"/>
            <a:ext cx="6096000" cy="5539740"/>
          </a:xfrm>
          <a:custGeom>
            <a:avLst/>
            <a:gdLst/>
            <a:ahLst/>
            <a:cxnLst/>
            <a:rect r="r" b="b" t="t" l="l"/>
            <a:pathLst>
              <a:path h="5539740" w="6096000">
                <a:moveTo>
                  <a:pt x="0" y="0"/>
                </a:moveTo>
                <a:lnTo>
                  <a:pt x="6096000" y="0"/>
                </a:lnTo>
                <a:lnTo>
                  <a:pt x="6096000" y="5539740"/>
                </a:lnTo>
                <a:lnTo>
                  <a:pt x="0" y="55397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096000" y="4747260"/>
            <a:ext cx="6096000" cy="5539740"/>
          </a:xfrm>
          <a:custGeom>
            <a:avLst/>
            <a:gdLst/>
            <a:ahLst/>
            <a:cxnLst/>
            <a:rect r="r" b="b" t="t" l="l"/>
            <a:pathLst>
              <a:path h="5539740" w="6096000">
                <a:moveTo>
                  <a:pt x="0" y="0"/>
                </a:moveTo>
                <a:lnTo>
                  <a:pt x="6096000" y="0"/>
                </a:lnTo>
                <a:lnTo>
                  <a:pt x="6096000" y="5539740"/>
                </a:lnTo>
                <a:lnTo>
                  <a:pt x="0" y="55397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192000" y="4747260"/>
            <a:ext cx="6096000" cy="5539740"/>
          </a:xfrm>
          <a:custGeom>
            <a:avLst/>
            <a:gdLst/>
            <a:ahLst/>
            <a:cxnLst/>
            <a:rect r="r" b="b" t="t" l="l"/>
            <a:pathLst>
              <a:path h="5539740" w="6096000">
                <a:moveTo>
                  <a:pt x="0" y="0"/>
                </a:moveTo>
                <a:lnTo>
                  <a:pt x="6096000" y="0"/>
                </a:lnTo>
                <a:lnTo>
                  <a:pt x="6096000" y="5539740"/>
                </a:lnTo>
                <a:lnTo>
                  <a:pt x="0" y="55397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395183" y="9405789"/>
            <a:ext cx="911867" cy="900261"/>
          </a:xfrm>
          <a:custGeom>
            <a:avLst/>
            <a:gdLst/>
            <a:ahLst/>
            <a:cxnLst/>
            <a:rect r="r" b="b" t="t" l="l"/>
            <a:pathLst>
              <a:path h="900261" w="911867">
                <a:moveTo>
                  <a:pt x="0" y="0"/>
                </a:moveTo>
                <a:lnTo>
                  <a:pt x="911867" y="0"/>
                </a:lnTo>
                <a:lnTo>
                  <a:pt x="911867" y="900261"/>
                </a:lnTo>
                <a:lnTo>
                  <a:pt x="0" y="9002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393958" y="4255948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802813" y="2416146"/>
            <a:ext cx="13999554" cy="1839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76"/>
              </a:lnSpc>
              <a:spcBef>
                <a:spcPct val="0"/>
              </a:spcBef>
            </a:pPr>
            <a:r>
              <a:rPr lang="en-US" sz="10697">
                <a:solidFill>
                  <a:srgbClr val="000000"/>
                </a:solidFill>
                <a:latin typeface="Gliker"/>
              </a:rPr>
              <a:t>Leetcode Strategies</a:t>
            </a:r>
            <a:r>
              <a:rPr lang="en-US" sz="10697">
                <a:solidFill>
                  <a:srgbClr val="000000"/>
                </a:solidFill>
                <a:latin typeface="Gliker"/>
              </a:rPr>
              <a:t>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395183" y="9405789"/>
            <a:ext cx="911867" cy="900261"/>
          </a:xfrm>
          <a:custGeom>
            <a:avLst/>
            <a:gdLst/>
            <a:ahLst/>
            <a:cxnLst/>
            <a:rect r="r" b="b" t="t" l="l"/>
            <a:pathLst>
              <a:path h="900261" w="911867">
                <a:moveTo>
                  <a:pt x="0" y="0"/>
                </a:moveTo>
                <a:lnTo>
                  <a:pt x="911867" y="0"/>
                </a:lnTo>
                <a:lnTo>
                  <a:pt x="911867" y="900261"/>
                </a:lnTo>
                <a:lnTo>
                  <a:pt x="0" y="9002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68939" y="3752553"/>
            <a:ext cx="13924925" cy="5537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24"/>
              </a:lnSpc>
            </a:pPr>
            <a:r>
              <a:rPr lang="en-US" sz="2874">
                <a:solidFill>
                  <a:srgbClr val="FFFFFF"/>
                </a:solidFill>
                <a:latin typeface="Open Sans"/>
              </a:rPr>
              <a:t>C</a:t>
            </a:r>
            <a:r>
              <a:rPr lang="en-US" sz="2874">
                <a:solidFill>
                  <a:srgbClr val="FFFFFF"/>
                </a:solidFill>
                <a:latin typeface="Open Sans Bold"/>
              </a:rPr>
              <a:t>ontent:</a:t>
            </a:r>
          </a:p>
          <a:p>
            <a:pPr algn="l" marL="620615" indent="-310307" lvl="1">
              <a:lnSpc>
                <a:spcPts val="4024"/>
              </a:lnSpc>
              <a:buFont typeface="Arial"/>
              <a:buChar char="•"/>
            </a:pPr>
            <a:r>
              <a:rPr lang="en-US" sz="2874">
                <a:solidFill>
                  <a:srgbClr val="FFFFFF"/>
                </a:solidFill>
                <a:latin typeface="Open Sans"/>
              </a:rPr>
              <a:t>Unlocking Your Coding Potential (Focuses on personal growth)</a:t>
            </a:r>
          </a:p>
          <a:p>
            <a:pPr algn="l">
              <a:lnSpc>
                <a:spcPts val="4024"/>
              </a:lnSpc>
            </a:pPr>
          </a:p>
          <a:p>
            <a:pPr algn="l" marL="620615" indent="-310307" lvl="1">
              <a:lnSpc>
                <a:spcPts val="4024"/>
              </a:lnSpc>
              <a:buFont typeface="Arial"/>
              <a:buChar char="•"/>
            </a:pPr>
            <a:r>
              <a:rPr lang="en-US" sz="2874">
                <a:solidFill>
                  <a:srgbClr val="FFFFFF"/>
                </a:solidFill>
                <a:latin typeface="Open Sans"/>
              </a:rPr>
              <a:t>Mastering Algorithms and Data Structures (Highlights technical skills)</a:t>
            </a:r>
          </a:p>
          <a:p>
            <a:pPr algn="l">
              <a:lnSpc>
                <a:spcPts val="4024"/>
              </a:lnSpc>
            </a:pPr>
          </a:p>
          <a:p>
            <a:pPr algn="l" marL="620615" indent="-310307" lvl="1">
              <a:lnSpc>
                <a:spcPts val="4024"/>
              </a:lnSpc>
              <a:buFont typeface="Arial"/>
              <a:buChar char="•"/>
            </a:pPr>
            <a:r>
              <a:rPr lang="en-US" sz="2874">
                <a:solidFill>
                  <a:srgbClr val="FFFFFF"/>
                </a:solidFill>
                <a:latin typeface="Open Sans"/>
              </a:rPr>
              <a:t>From Beginner to Pro: A LeetCode Journey (Showcases your experience level)</a:t>
            </a:r>
          </a:p>
          <a:p>
            <a:pPr algn="l">
              <a:lnSpc>
                <a:spcPts val="4024"/>
              </a:lnSpc>
            </a:pPr>
          </a:p>
          <a:p>
            <a:pPr algn="l" marL="620615" indent="-310307" lvl="1">
              <a:lnSpc>
                <a:spcPts val="4024"/>
              </a:lnSpc>
              <a:buFont typeface="Arial"/>
              <a:buChar char="•"/>
            </a:pPr>
            <a:r>
              <a:rPr lang="en-US" sz="2874">
                <a:solidFill>
                  <a:srgbClr val="FFFFFF"/>
                </a:solidFill>
                <a:latin typeface="Open Sans"/>
              </a:rPr>
              <a:t>Sharpen Your Skills: LeetCode Strategies for Success (Action-oriented approach)</a:t>
            </a:r>
          </a:p>
          <a:p>
            <a:pPr algn="l">
              <a:lnSpc>
                <a:spcPts val="4024"/>
              </a:lnSpc>
            </a:pPr>
          </a:p>
          <a:p>
            <a:pPr algn="l">
              <a:lnSpc>
                <a:spcPts val="4024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268939" y="2084892"/>
            <a:ext cx="16126244" cy="1343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6780" indent="-453390" lvl="1">
              <a:lnSpc>
                <a:spcPts val="5334"/>
              </a:lnSpc>
              <a:buFont typeface="Arial"/>
              <a:buChar char="•"/>
            </a:pPr>
            <a:r>
              <a:rPr lang="en-US" sz="4200">
                <a:solidFill>
                  <a:srgbClr val="FFFFFF"/>
                </a:solidFill>
                <a:latin typeface="Open Sans Bold"/>
              </a:rPr>
              <a:t>CONQUERING THE CODE: STRATEGIES AND LEARNINGS FROM LEETCODE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6194763">
            <a:off x="16515383" y="-19649"/>
            <a:ext cx="2123727" cy="2096698"/>
          </a:xfrm>
          <a:custGeom>
            <a:avLst/>
            <a:gdLst/>
            <a:ahLst/>
            <a:cxnLst/>
            <a:rect r="r" b="b" t="t" l="l"/>
            <a:pathLst>
              <a:path h="2096698" w="2123727">
                <a:moveTo>
                  <a:pt x="0" y="0"/>
                </a:moveTo>
                <a:lnTo>
                  <a:pt x="2123727" y="0"/>
                </a:lnTo>
                <a:lnTo>
                  <a:pt x="2123727" y="2096698"/>
                </a:lnTo>
                <a:lnTo>
                  <a:pt x="0" y="20966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104146">
            <a:off x="10063514" y="-247809"/>
            <a:ext cx="2123727" cy="2096698"/>
          </a:xfrm>
          <a:custGeom>
            <a:avLst/>
            <a:gdLst/>
            <a:ahLst/>
            <a:cxnLst/>
            <a:rect r="r" b="b" t="t" l="l"/>
            <a:pathLst>
              <a:path h="2096698" w="2123727">
                <a:moveTo>
                  <a:pt x="0" y="0"/>
                </a:moveTo>
                <a:lnTo>
                  <a:pt x="2123727" y="0"/>
                </a:lnTo>
                <a:lnTo>
                  <a:pt x="2123727" y="2096698"/>
                </a:lnTo>
                <a:lnTo>
                  <a:pt x="0" y="20966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104146">
            <a:off x="-609828" y="8357440"/>
            <a:ext cx="2123727" cy="2096698"/>
          </a:xfrm>
          <a:custGeom>
            <a:avLst/>
            <a:gdLst/>
            <a:ahLst/>
            <a:cxnLst/>
            <a:rect r="r" b="b" t="t" l="l"/>
            <a:pathLst>
              <a:path h="2096698" w="2123727">
                <a:moveTo>
                  <a:pt x="0" y="0"/>
                </a:moveTo>
                <a:lnTo>
                  <a:pt x="2123727" y="0"/>
                </a:lnTo>
                <a:lnTo>
                  <a:pt x="2123727" y="2096698"/>
                </a:lnTo>
                <a:lnTo>
                  <a:pt x="0" y="20966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104728" y="6666554"/>
            <a:ext cx="3154572" cy="3189365"/>
          </a:xfrm>
          <a:custGeom>
            <a:avLst/>
            <a:gdLst/>
            <a:ahLst/>
            <a:cxnLst/>
            <a:rect r="r" b="b" t="t" l="l"/>
            <a:pathLst>
              <a:path h="3189365" w="3154572">
                <a:moveTo>
                  <a:pt x="0" y="0"/>
                </a:moveTo>
                <a:lnTo>
                  <a:pt x="3154572" y="0"/>
                </a:lnTo>
                <a:lnTo>
                  <a:pt x="3154572" y="3189365"/>
                </a:lnTo>
                <a:lnTo>
                  <a:pt x="0" y="31893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54554" y="762440"/>
            <a:ext cx="7534037" cy="937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49"/>
              </a:lnSpc>
            </a:pPr>
            <a:r>
              <a:rPr lang="en-US" sz="5944" u="sng">
                <a:solidFill>
                  <a:srgbClr val="FFFFFF"/>
                </a:solidFill>
                <a:latin typeface="Open Sans Bold"/>
              </a:rPr>
              <a:t>PROJECT TITLE: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69E4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132280" y="1443428"/>
            <a:ext cx="12055352" cy="8122713"/>
            <a:chOff x="0" y="0"/>
            <a:chExt cx="16073803" cy="10830284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618" t="0" r="618" b="0"/>
            <a:stretch>
              <a:fillRect/>
            </a:stretch>
          </p:blipFill>
          <p:spPr>
            <a:xfrm flipH="false" flipV="false">
              <a:off x="0" y="0"/>
              <a:ext cx="16073803" cy="10830284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17395183" y="9405789"/>
            <a:ext cx="911867" cy="900261"/>
          </a:xfrm>
          <a:custGeom>
            <a:avLst/>
            <a:gdLst/>
            <a:ahLst/>
            <a:cxnLst/>
            <a:rect r="r" b="b" t="t" l="l"/>
            <a:pathLst>
              <a:path h="900261" w="911867">
                <a:moveTo>
                  <a:pt x="0" y="0"/>
                </a:moveTo>
                <a:lnTo>
                  <a:pt x="911867" y="0"/>
                </a:lnTo>
                <a:lnTo>
                  <a:pt x="911867" y="900261"/>
                </a:lnTo>
                <a:lnTo>
                  <a:pt x="0" y="9002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8236360" y="2020541"/>
            <a:ext cx="1421257" cy="0"/>
          </a:xfrm>
          <a:prstGeom prst="line">
            <a:avLst/>
          </a:prstGeom>
          <a:ln cap="flat" w="38100">
            <a:solidFill>
              <a:srgbClr val="E69E4A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395183" y="9405789"/>
            <a:ext cx="911867" cy="900261"/>
          </a:xfrm>
          <a:custGeom>
            <a:avLst/>
            <a:gdLst/>
            <a:ahLst/>
            <a:cxnLst/>
            <a:rect r="r" b="b" t="t" l="l"/>
            <a:pathLst>
              <a:path h="900261" w="911867">
                <a:moveTo>
                  <a:pt x="0" y="0"/>
                </a:moveTo>
                <a:lnTo>
                  <a:pt x="911867" y="0"/>
                </a:lnTo>
                <a:lnTo>
                  <a:pt x="911867" y="900261"/>
                </a:lnTo>
                <a:lnTo>
                  <a:pt x="0" y="9002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19877" y="1785547"/>
            <a:ext cx="16659066" cy="8054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43"/>
              </a:lnSpc>
            </a:pPr>
          </a:p>
          <a:p>
            <a:pPr algn="l">
              <a:lnSpc>
                <a:spcPts val="5024"/>
              </a:lnSpc>
            </a:pPr>
          </a:p>
          <a:p>
            <a:pPr algn="l" marL="774792" indent="-387396" lvl="1">
              <a:lnSpc>
                <a:spcPts val="5024"/>
              </a:lnSpc>
              <a:buFont typeface="Arial"/>
              <a:buChar char="•"/>
            </a:pPr>
            <a:r>
              <a:rPr lang="en-US" sz="3588">
                <a:solidFill>
                  <a:srgbClr val="FFFFFF"/>
                </a:solidFill>
                <a:latin typeface="Arimo Bold"/>
              </a:rPr>
              <a:t>Understand the Problem:</a:t>
            </a:r>
            <a:r>
              <a:rPr lang="en-US" sz="3588">
                <a:solidFill>
                  <a:srgbClr val="FFFFFF"/>
                </a:solidFill>
                <a:latin typeface="Arimo"/>
              </a:rPr>
              <a:t> Before coding, grasp inputs, outputs, and edge cases.</a:t>
            </a:r>
          </a:p>
          <a:p>
            <a:pPr algn="l" marL="774792" indent="-387396" lvl="1">
              <a:lnSpc>
                <a:spcPts val="5024"/>
              </a:lnSpc>
              <a:buFont typeface="Arial"/>
              <a:buChar char="•"/>
            </a:pPr>
          </a:p>
          <a:p>
            <a:pPr algn="l" marL="774792" indent="-387396" lvl="1">
              <a:lnSpc>
                <a:spcPts val="5024"/>
              </a:lnSpc>
              <a:buFont typeface="Arial"/>
              <a:buChar char="•"/>
            </a:pPr>
            <a:r>
              <a:rPr lang="en-US" sz="3588">
                <a:solidFill>
                  <a:srgbClr val="FFFFFF"/>
                </a:solidFill>
                <a:latin typeface="Open Sans Bold"/>
              </a:rPr>
              <a:t>Visualize the Solution:</a:t>
            </a:r>
            <a:r>
              <a:rPr lang="en-US" sz="3588">
                <a:solidFill>
                  <a:srgbClr val="FFFFFF"/>
                </a:solidFill>
                <a:latin typeface="Open Sans"/>
              </a:rPr>
              <a:t> Sketch diagrams or use tables to break down complex problems.</a:t>
            </a:r>
          </a:p>
          <a:p>
            <a:pPr algn="l" marL="774792" indent="-387396" lvl="1">
              <a:lnSpc>
                <a:spcPts val="5024"/>
              </a:lnSpc>
              <a:buFont typeface="Arial"/>
              <a:buChar char="•"/>
            </a:pPr>
          </a:p>
          <a:p>
            <a:pPr algn="l" marL="774792" indent="-387396" lvl="1">
              <a:lnSpc>
                <a:spcPts val="5024"/>
              </a:lnSpc>
              <a:buFont typeface="Arial"/>
              <a:buChar char="•"/>
            </a:pPr>
            <a:r>
              <a:rPr lang="en-US" sz="3588">
                <a:solidFill>
                  <a:srgbClr val="FFFFFF"/>
                </a:solidFill>
                <a:latin typeface="Open Sans Bold"/>
              </a:rPr>
              <a:t>Explore Approaches:</a:t>
            </a:r>
            <a:r>
              <a:rPr lang="en-US" sz="3588">
                <a:solidFill>
                  <a:srgbClr val="FFFFFF"/>
                </a:solidFill>
                <a:latin typeface="Open Sans"/>
              </a:rPr>
              <a:t> Consider alternative algorithms and data structures.</a:t>
            </a:r>
          </a:p>
          <a:p>
            <a:pPr algn="l">
              <a:lnSpc>
                <a:spcPts val="5024"/>
              </a:lnSpc>
            </a:pPr>
          </a:p>
          <a:p>
            <a:pPr algn="l">
              <a:lnSpc>
                <a:spcPts val="5024"/>
              </a:lnSpc>
            </a:pPr>
          </a:p>
          <a:p>
            <a:pPr algn="l">
              <a:lnSpc>
                <a:spcPts val="5024"/>
              </a:lnSpc>
              <a:spcBef>
                <a:spcPct val="0"/>
              </a:spcBef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6194763">
            <a:off x="16515383" y="-19649"/>
            <a:ext cx="2123727" cy="2096698"/>
          </a:xfrm>
          <a:custGeom>
            <a:avLst/>
            <a:gdLst/>
            <a:ahLst/>
            <a:cxnLst/>
            <a:rect r="r" b="b" t="t" l="l"/>
            <a:pathLst>
              <a:path h="2096698" w="2123727">
                <a:moveTo>
                  <a:pt x="0" y="0"/>
                </a:moveTo>
                <a:lnTo>
                  <a:pt x="2123727" y="0"/>
                </a:lnTo>
                <a:lnTo>
                  <a:pt x="2123727" y="2096698"/>
                </a:lnTo>
                <a:lnTo>
                  <a:pt x="0" y="20966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104146">
            <a:off x="10063514" y="-247809"/>
            <a:ext cx="2123727" cy="2096698"/>
          </a:xfrm>
          <a:custGeom>
            <a:avLst/>
            <a:gdLst/>
            <a:ahLst/>
            <a:cxnLst/>
            <a:rect r="r" b="b" t="t" l="l"/>
            <a:pathLst>
              <a:path h="2096698" w="2123727">
                <a:moveTo>
                  <a:pt x="0" y="0"/>
                </a:moveTo>
                <a:lnTo>
                  <a:pt x="2123727" y="0"/>
                </a:lnTo>
                <a:lnTo>
                  <a:pt x="2123727" y="2096698"/>
                </a:lnTo>
                <a:lnTo>
                  <a:pt x="0" y="20966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426290" y="0"/>
            <a:ext cx="18714290" cy="10287000"/>
          </a:xfrm>
          <a:custGeom>
            <a:avLst/>
            <a:gdLst/>
            <a:ahLst/>
            <a:cxnLst/>
            <a:rect r="r" b="b" t="t" l="l"/>
            <a:pathLst>
              <a:path h="10287000" w="18714290">
                <a:moveTo>
                  <a:pt x="0" y="0"/>
                </a:moveTo>
                <a:lnTo>
                  <a:pt x="18714290" y="0"/>
                </a:lnTo>
                <a:lnTo>
                  <a:pt x="1871429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</a:blip>
            <a:stretch>
              <a:fillRect l="0" t="-10530" r="0" b="-1053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54554" y="762440"/>
            <a:ext cx="14768300" cy="1890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49"/>
              </a:lnSpc>
            </a:pPr>
            <a:r>
              <a:rPr lang="en-US" sz="5944" u="sng">
                <a:solidFill>
                  <a:srgbClr val="FFFFFF"/>
                </a:solidFill>
                <a:latin typeface="Open Sans Bold"/>
              </a:rPr>
              <a:t>TITLE: SHARPENING YOUR PROBLEM-SOLVING SKILLS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69E4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857388" y="0"/>
            <a:ext cx="10449662" cy="10287000"/>
            <a:chOff x="0" y="0"/>
            <a:chExt cx="13932882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6139" t="0" r="16139" b="0"/>
            <a:stretch>
              <a:fillRect/>
            </a:stretch>
          </p:blipFill>
          <p:spPr>
            <a:xfrm flipH="false" flipV="false">
              <a:off x="0" y="0"/>
              <a:ext cx="13932882" cy="1371600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17395183" y="9405789"/>
            <a:ext cx="911867" cy="900261"/>
          </a:xfrm>
          <a:custGeom>
            <a:avLst/>
            <a:gdLst/>
            <a:ahLst/>
            <a:cxnLst/>
            <a:rect r="r" b="b" t="t" l="l"/>
            <a:pathLst>
              <a:path h="900261" w="911867">
                <a:moveTo>
                  <a:pt x="0" y="0"/>
                </a:moveTo>
                <a:lnTo>
                  <a:pt x="911867" y="0"/>
                </a:lnTo>
                <a:lnTo>
                  <a:pt x="911867" y="900261"/>
                </a:lnTo>
                <a:lnTo>
                  <a:pt x="0" y="9002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1352310" y="2582446"/>
            <a:ext cx="1421257" cy="0"/>
          </a:xfrm>
          <a:prstGeom prst="line">
            <a:avLst/>
          </a:prstGeom>
          <a:ln cap="flat" w="38100">
            <a:solidFill>
              <a:srgbClr val="E69E4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740716" y="278811"/>
            <a:ext cx="6221121" cy="2132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44"/>
              </a:lnSpc>
            </a:pPr>
            <a:r>
              <a:rPr lang="en-US" sz="4444">
                <a:solidFill>
                  <a:srgbClr val="FFFFFF"/>
                </a:solidFill>
                <a:latin typeface="Open Sans Bold Italics"/>
              </a:rPr>
              <a:t>TITLE: LEETCODE TIPS FOR EFFECTIVE LEARNING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-612837" y="-442159"/>
            <a:ext cx="8184278" cy="10311818"/>
            <a:chOff x="0" y="0"/>
            <a:chExt cx="10912371" cy="13749091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19050"/>
              <a:ext cx="10912371" cy="16675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680"/>
                </a:lnSpc>
              </a:pPr>
            </a:p>
            <a:p>
              <a:pPr algn="l">
                <a:lnSpc>
                  <a:spcPts val="5040"/>
                </a:lnSpc>
              </a:pPr>
            </a:p>
            <a:p>
              <a:pPr algn="l">
                <a:lnSpc>
                  <a:spcPts val="1680"/>
                </a:lnSpc>
              </a:pPr>
            </a:p>
            <a:p>
              <a:pPr algn="l">
                <a:lnSpc>
                  <a:spcPts val="1680"/>
                </a:lnSpc>
                <a:spcBef>
                  <a:spcPct val="0"/>
                </a:spcBef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1550423" y="4447823"/>
              <a:ext cx="7631608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40"/>
                </a:lnSpc>
                <a:spcBef>
                  <a:spcPct val="0"/>
                </a:spcBef>
              </a:pP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839638" y="5410271"/>
              <a:ext cx="9694928" cy="83388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1036320" indent="-345440" lvl="2">
                <a:lnSpc>
                  <a:spcPts val="3359"/>
                </a:lnSpc>
                <a:buFont typeface="Arial"/>
                <a:buChar char="⚬"/>
              </a:pPr>
              <a:r>
                <a:rPr lang="en-US" sz="2400">
                  <a:solidFill>
                    <a:srgbClr val="000000"/>
                  </a:solidFill>
                  <a:latin typeface="Open Sans Bold"/>
                </a:rPr>
                <a:t>Master Basics First:</a:t>
              </a:r>
              <a:r>
                <a:rPr lang="en-US" sz="2400">
                  <a:solidFill>
                    <a:srgbClr val="FFFFFF"/>
                  </a:solidFill>
                  <a:latin typeface="Open Sans"/>
                </a:rPr>
                <a:t> Focus on core algorithms and data structures before jumping in .</a:t>
              </a:r>
            </a:p>
            <a:p>
              <a:pPr algn="l">
                <a:lnSpc>
                  <a:spcPts val="3359"/>
                </a:lnSpc>
              </a:pPr>
            </a:p>
            <a:p>
              <a:pPr algn="l" marL="1036320" indent="-345440" lvl="2">
                <a:lnSpc>
                  <a:spcPts val="3359"/>
                </a:lnSpc>
                <a:buFont typeface="Arial"/>
                <a:buChar char="⚬"/>
              </a:pPr>
              <a:r>
                <a:rPr lang="en-US" sz="2400">
                  <a:solidFill>
                    <a:srgbClr val="000000"/>
                  </a:solidFill>
                  <a:latin typeface="Open Sans Bold"/>
                </a:rPr>
                <a:t>Practice Makes Perfect:</a:t>
              </a:r>
              <a:r>
                <a:rPr lang="en-US" sz="2400">
                  <a:solidFill>
                    <a:srgbClr val="FFFFFF"/>
                  </a:solidFill>
                  <a:latin typeface="Open Sans"/>
                </a:rPr>
                <a:t> Set dedicated time for regular LeetCode practice.</a:t>
              </a:r>
            </a:p>
            <a:p>
              <a:pPr algn="l">
                <a:lnSpc>
                  <a:spcPts val="3359"/>
                </a:lnSpc>
              </a:pPr>
            </a:p>
            <a:p>
              <a:pPr algn="l" marL="1036320" indent="-345440" lvl="2">
                <a:lnSpc>
                  <a:spcPts val="3359"/>
                </a:lnSpc>
                <a:buFont typeface="Arial"/>
                <a:buChar char="⚬"/>
              </a:pPr>
              <a:r>
                <a:rPr lang="en-US" sz="2400">
                  <a:solidFill>
                    <a:srgbClr val="000000"/>
                  </a:solidFill>
                  <a:latin typeface="Open Sans Bold"/>
                </a:rPr>
                <a:t>Learn from Mistakes:</a:t>
              </a:r>
              <a:r>
                <a:rPr lang="en-US" sz="2400">
                  <a:solidFill>
                    <a:srgbClr val="FFFFFF"/>
                  </a:solidFill>
                  <a:latin typeface="Open Sans"/>
                </a:rPr>
                <a:t> Analyze errors, review discussions, and use online resources.</a:t>
              </a:r>
            </a:p>
            <a:p>
              <a:pPr algn="l">
                <a:lnSpc>
                  <a:spcPts val="3359"/>
                </a:lnSpc>
              </a:pPr>
            </a:p>
            <a:p>
              <a:pPr algn="l" marL="1036320" indent="-345440" lvl="2">
                <a:lnSpc>
                  <a:spcPts val="3359"/>
                </a:lnSpc>
                <a:buFont typeface="Arial"/>
                <a:buChar char="⚬"/>
              </a:pPr>
              <a:r>
                <a:rPr lang="en-US" sz="2400">
                  <a:solidFill>
                    <a:srgbClr val="000000"/>
                  </a:solidFill>
                  <a:latin typeface="Open Sans Bold"/>
                </a:rPr>
                <a:t>Join the Community:</a:t>
              </a:r>
              <a:r>
                <a:rPr lang="en-US" sz="2400">
                  <a:solidFill>
                    <a:srgbClr val="FFFFFF"/>
                  </a:solidFill>
                  <a:latin typeface="Open Sans"/>
                </a:rPr>
                <a:t> Leverage LeetCode's community for discussions and learning.</a:t>
              </a:r>
            </a:p>
            <a:p>
              <a:pPr algn="l">
                <a:lnSpc>
                  <a:spcPts val="3359"/>
                </a:lnSpc>
              </a:pPr>
            </a:p>
            <a:p>
              <a:pPr algn="l">
                <a:lnSpc>
                  <a:spcPts val="33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69E4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E69E4A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E69E4A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7395183" y="9405789"/>
            <a:ext cx="911867" cy="900261"/>
          </a:xfrm>
          <a:custGeom>
            <a:avLst/>
            <a:gdLst/>
            <a:ahLst/>
            <a:cxnLst/>
            <a:rect r="r" b="b" t="t" l="l"/>
            <a:pathLst>
              <a:path h="900261" w="911867">
                <a:moveTo>
                  <a:pt x="0" y="0"/>
                </a:moveTo>
                <a:lnTo>
                  <a:pt x="911867" y="0"/>
                </a:lnTo>
                <a:lnTo>
                  <a:pt x="911867" y="900261"/>
                </a:lnTo>
                <a:lnTo>
                  <a:pt x="0" y="9002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59408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Contact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3850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About Us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1542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Service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8985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Home</a:t>
            </a:r>
          </a:p>
        </p:txBody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8426058" y="0"/>
            <a:ext cx="10338663" cy="10338663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6350000" y="0"/>
                  </a:moveTo>
                  <a:lnTo>
                    <a:pt x="6350000" y="6350000"/>
                  </a:lnTo>
                  <a:lnTo>
                    <a:pt x="1224280" y="6350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5000" t="0" r="-25000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257209" y="2170391"/>
            <a:ext cx="807124" cy="807124"/>
            <a:chOff x="0" y="0"/>
            <a:chExt cx="1076166" cy="1076166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1076166" cy="1076166"/>
              <a:chOff x="0" y="0"/>
              <a:chExt cx="812800" cy="8128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9" id="19"/>
            <p:cNvSpPr txBox="true"/>
            <p:nvPr/>
          </p:nvSpPr>
          <p:spPr>
            <a:xfrm rot="0">
              <a:off x="169995" y="277692"/>
              <a:ext cx="736175" cy="4826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96"/>
                </a:lnSpc>
                <a:spcBef>
                  <a:spcPct val="0"/>
                </a:spcBef>
              </a:pPr>
              <a:r>
                <a:rPr lang="en-US" sz="2212">
                  <a:solidFill>
                    <a:srgbClr val="FFFFFF"/>
                  </a:solidFill>
                  <a:latin typeface="Open Sans Bold"/>
                </a:rPr>
                <a:t>01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625138" y="2151341"/>
            <a:ext cx="8620386" cy="3931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</a:pP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 u="sng">
                <a:solidFill>
                  <a:srgbClr val="000000"/>
                </a:solidFill>
                <a:latin typeface="Open Sans Bold"/>
              </a:rPr>
              <a:t>Enhanced Problem-Solving Skills: </a:t>
            </a:r>
          </a:p>
          <a:p>
            <a:pPr algn="l" marL="647703" indent="-323852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Open Sans"/>
              </a:rPr>
              <a:t>By tackling a variety of coding challenges, you'll develop the ability to approach new problems with a structured and analytical approach.</a:t>
            </a:r>
          </a:p>
          <a:p>
            <a:pPr algn="l">
              <a:lnSpc>
                <a:spcPts val="4339"/>
              </a:lnSpc>
            </a:pPr>
          </a:p>
          <a:p>
            <a:pPr algn="l">
              <a:lnSpc>
                <a:spcPts val="1680"/>
              </a:lnSpc>
            </a:pPr>
          </a:p>
          <a:p>
            <a:pPr algn="l">
              <a:lnSpc>
                <a:spcPts val="1680"/>
              </a:lnSpc>
              <a:spcBef>
                <a:spcPct val="0"/>
              </a:spcBef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1706058" y="5726787"/>
            <a:ext cx="6458545" cy="2527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 u="sng">
                <a:solidFill>
                  <a:srgbClr val="000000"/>
                </a:solidFill>
                <a:latin typeface="Open Sans Bold"/>
              </a:rPr>
              <a:t>Stronger Algorithm and Data Structure Expertise:</a:t>
            </a:r>
          </a:p>
          <a:p>
            <a:pPr algn="l">
              <a:lnSpc>
                <a:spcPts val="5040"/>
              </a:lnSpc>
              <a:spcBef>
                <a:spcPct val="0"/>
              </a:spcBef>
            </a:pPr>
          </a:p>
          <a:p>
            <a:pPr algn="l">
              <a:lnSpc>
                <a:spcPts val="5040"/>
              </a:lnSpc>
              <a:spcBef>
                <a:spcPct val="0"/>
              </a:spcBef>
            </a:pPr>
          </a:p>
        </p:txBody>
      </p:sp>
      <p:grpSp>
        <p:nvGrpSpPr>
          <p:cNvPr name="Group 22" id="22"/>
          <p:cNvGrpSpPr/>
          <p:nvPr/>
        </p:nvGrpSpPr>
        <p:grpSpPr>
          <a:xfrm rot="0">
            <a:off x="625138" y="5793462"/>
            <a:ext cx="807124" cy="807124"/>
            <a:chOff x="0" y="0"/>
            <a:chExt cx="1076166" cy="1076166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0" y="0"/>
              <a:ext cx="1076166" cy="1076166"/>
              <a:chOff x="0" y="0"/>
              <a:chExt cx="812800" cy="8128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6" id="26"/>
            <p:cNvSpPr txBox="true"/>
            <p:nvPr/>
          </p:nvSpPr>
          <p:spPr>
            <a:xfrm rot="0">
              <a:off x="169995" y="374438"/>
              <a:ext cx="736175" cy="4826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96"/>
                </a:lnSpc>
                <a:spcBef>
                  <a:spcPct val="0"/>
                </a:spcBef>
              </a:pPr>
              <a:r>
                <a:rPr lang="en-US" sz="2212">
                  <a:solidFill>
                    <a:srgbClr val="FFFFFF"/>
                  </a:solidFill>
                  <a:latin typeface="Open Sans Bold"/>
                </a:rPr>
                <a:t>02</a:t>
              </a: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660772" y="7386681"/>
            <a:ext cx="7828945" cy="2644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95394" indent="-431798" lvl="2">
              <a:lnSpc>
                <a:spcPts val="4199"/>
              </a:lnSpc>
              <a:buFont typeface="Arial"/>
              <a:buChar char="⚬"/>
            </a:pPr>
            <a:r>
              <a:rPr lang="en-US" sz="2999">
                <a:solidFill>
                  <a:srgbClr val="000000"/>
                </a:solidFill>
                <a:latin typeface="Open Sans"/>
              </a:rPr>
              <a:t>LeetCode problems provide practical application for theoretical concepts, solidifying your understanding of data structures.</a:t>
            </a:r>
          </a:p>
          <a:p>
            <a:pPr algn="l">
              <a:lnSpc>
                <a:spcPts val="4619"/>
              </a:lnSpc>
              <a:spcBef>
                <a:spcPct val="0"/>
              </a:spcBef>
            </a:pPr>
          </a:p>
        </p:txBody>
      </p:sp>
      <p:sp>
        <p:nvSpPr>
          <p:cNvPr name="TextBox 28" id="28"/>
          <p:cNvSpPr txBox="true"/>
          <p:nvPr/>
        </p:nvSpPr>
        <p:spPr>
          <a:xfrm rot="0">
            <a:off x="1028700" y="305507"/>
            <a:ext cx="6221121" cy="1417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44"/>
              </a:lnSpc>
            </a:pPr>
            <a:r>
              <a:rPr lang="en-US" sz="4444">
                <a:solidFill>
                  <a:srgbClr val="000000"/>
                </a:solidFill>
                <a:latin typeface="Open Sans Bold Italics"/>
              </a:rPr>
              <a:t>TITLE: THE REWARDS OF LEETCODE PRACTICE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69E4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653912" y="0"/>
            <a:ext cx="9653138" cy="10287000"/>
            <a:chOff x="0" y="0"/>
            <a:chExt cx="12870851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8681" t="0" r="18681" b="0"/>
            <a:stretch>
              <a:fillRect/>
            </a:stretch>
          </p:blipFill>
          <p:spPr>
            <a:xfrm flipH="false" flipV="false">
              <a:off x="0" y="0"/>
              <a:ext cx="12870851" cy="1371600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17395183" y="9405789"/>
            <a:ext cx="911867" cy="900261"/>
          </a:xfrm>
          <a:custGeom>
            <a:avLst/>
            <a:gdLst/>
            <a:ahLst/>
            <a:cxnLst/>
            <a:rect r="r" b="b" t="t" l="l"/>
            <a:pathLst>
              <a:path h="900261" w="911867">
                <a:moveTo>
                  <a:pt x="0" y="0"/>
                </a:moveTo>
                <a:lnTo>
                  <a:pt x="911867" y="0"/>
                </a:lnTo>
                <a:lnTo>
                  <a:pt x="911867" y="900261"/>
                </a:lnTo>
                <a:lnTo>
                  <a:pt x="0" y="9002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929514" y="3316416"/>
            <a:ext cx="13448796" cy="3273448"/>
            <a:chOff x="0" y="0"/>
            <a:chExt cx="17931729" cy="436459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95250"/>
              <a:ext cx="17931729" cy="30090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8279"/>
                </a:lnSpc>
              </a:pPr>
              <a:r>
                <a:rPr lang="en-US" sz="14393">
                  <a:solidFill>
                    <a:srgbClr val="000000"/>
                  </a:solidFill>
                  <a:latin typeface="Open Sans Bold"/>
                </a:rPr>
                <a:t>THANK YOU</a:t>
              </a:r>
            </a:p>
          </p:txBody>
        </p:sp>
        <p:sp>
          <p:nvSpPr>
            <p:cNvPr name="AutoShape 7" id="7"/>
            <p:cNvSpPr/>
            <p:nvPr/>
          </p:nvSpPr>
          <p:spPr>
            <a:xfrm>
              <a:off x="0" y="4282347"/>
              <a:ext cx="6136383" cy="0"/>
            </a:xfrm>
            <a:prstGeom prst="line">
              <a:avLst/>
            </a:prstGeom>
            <a:ln cap="flat" w="164500">
              <a:solidFill>
                <a:srgbClr val="E69E4A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-344265" y="7885335"/>
            <a:ext cx="2745930" cy="2745930"/>
          </a:xfrm>
          <a:custGeom>
            <a:avLst/>
            <a:gdLst/>
            <a:ahLst/>
            <a:cxnLst/>
            <a:rect r="r" b="b" t="t" l="l"/>
            <a:pathLst>
              <a:path h="2745930" w="2745930">
                <a:moveTo>
                  <a:pt x="0" y="0"/>
                </a:moveTo>
                <a:lnTo>
                  <a:pt x="2745930" y="0"/>
                </a:lnTo>
                <a:lnTo>
                  <a:pt x="2745930" y="2745930"/>
                </a:lnTo>
                <a:lnTo>
                  <a:pt x="0" y="27459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DAGHQT2HbMI</dc:identifier>
  <dcterms:modified xsi:type="dcterms:W3CDTF">2011-08-01T06:04:30Z</dcterms:modified>
  <cp:revision>1</cp:revision>
  <dc:title>Black Orange Modern Logistic Presentation</dc:title>
</cp:coreProperties>
</file>

<file path=docProps/thumbnail.jpeg>
</file>